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embeddedFontLst>
    <p:embeddedFont>
      <p:font typeface="Proxima Nova"/>
      <p:regular r:id="rId18"/>
      <p:bold r:id="rId19"/>
      <p:italic r:id="rId20"/>
      <p:boldItalic r:id="rId21"/>
    </p:embeddedFont>
    <p:embeddedFont>
      <p:font typeface="Bitter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009F847-56C9-4EF5-BA47-C6B435CE8CAE}">
  <a:tblStyle styleId="{7009F847-56C9-4EF5-BA47-C6B435CE8CA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italic.fntdata"/><Relationship Id="rId22" Type="http://schemas.openxmlformats.org/officeDocument/2006/relationships/font" Target="fonts/Bitter-regular.fntdata"/><Relationship Id="rId21" Type="http://schemas.openxmlformats.org/officeDocument/2006/relationships/font" Target="fonts/ProximaNova-boldItalic.fntdata"/><Relationship Id="rId24" Type="http://schemas.openxmlformats.org/officeDocument/2006/relationships/font" Target="fonts/Bitter-italic.fntdata"/><Relationship Id="rId23" Type="http://schemas.openxmlformats.org/officeDocument/2006/relationships/font" Target="fonts/Bitter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5" Type="http://schemas.openxmlformats.org/officeDocument/2006/relationships/font" Target="fonts/Bitter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ProximaNova-bold.fntdata"/><Relationship Id="rId18" Type="http://schemas.openxmlformats.org/officeDocument/2006/relationships/font" Target="fonts/ProximaNov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f0d101f5a2_0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f0d101f5a2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f0d101f5a2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f0d101f5a2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f0d101f5b8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f0d101f5b8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ac38b2300d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ac38b2300d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ac38b2300d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ac38b2300d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c38b2300d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c38b2300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f0d101f5a2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f0d101f5a2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f0d101f5b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f0d101f5b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f0d101f5b8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f0d101f5b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f0d101f5b8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f0d101f5b8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189200"/>
            <a:ext cx="8123100" cy="276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Woodland School District Highly Capable Program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Annual Report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Request for </a:t>
            </a:r>
            <a:r>
              <a:rPr lang="en"/>
              <a:t>2021-22 </a:t>
            </a:r>
            <a:r>
              <a:rPr lang="en"/>
              <a:t>Approval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Elementary Hi-C Program Example</a:t>
            </a:r>
            <a:endParaRPr/>
          </a:p>
        </p:txBody>
      </p:sp>
      <p:sp>
        <p:nvSpPr>
          <p:cNvPr id="126" name="Google Shape;126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highlight>
                <a:srgbClr val="C9DAF8"/>
              </a:highlight>
            </a:endParaRPr>
          </a:p>
        </p:txBody>
      </p:sp>
      <p:pic>
        <p:nvPicPr>
          <p:cNvPr id="127" name="Google Shape;12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63798" y="1152473"/>
            <a:ext cx="3416400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Secondary</a:t>
            </a:r>
            <a:r>
              <a:rPr lang="en"/>
              <a:t> Hi-C Program Example</a:t>
            </a:r>
            <a:endParaRPr/>
          </a:p>
        </p:txBody>
      </p:sp>
      <p:sp>
        <p:nvSpPr>
          <p:cNvPr id="133" name="Google Shape;133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highlight>
                <a:srgbClr val="C9DAF8"/>
              </a:highlight>
            </a:endParaRPr>
          </a:p>
        </p:txBody>
      </p:sp>
      <p:pic>
        <p:nvPicPr>
          <p:cNvPr id="134" name="Google Shape;13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63800" y="1152475"/>
            <a:ext cx="3416400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21775" y="-303925"/>
            <a:ext cx="7355066" cy="55163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/>
        </p:nvSpPr>
        <p:spPr>
          <a:xfrm>
            <a:off x="5948975" y="4703050"/>
            <a:ext cx="230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Highly Capable Learners</a:t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5684225" y="4770700"/>
            <a:ext cx="198600" cy="2649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6058200" y="2723075"/>
            <a:ext cx="292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“Typically Developing Learners”</a:t>
            </a:r>
            <a:endParaRPr/>
          </a:p>
        </p:txBody>
      </p:sp>
      <p:sp>
        <p:nvSpPr>
          <p:cNvPr id="69" name="Google Shape;69;p14"/>
          <p:cNvSpPr/>
          <p:nvPr/>
        </p:nvSpPr>
        <p:spPr>
          <a:xfrm>
            <a:off x="5618075" y="926525"/>
            <a:ext cx="330900" cy="39933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4"/>
          <p:cNvSpPr/>
          <p:nvPr/>
        </p:nvSpPr>
        <p:spPr>
          <a:xfrm>
            <a:off x="5568425" y="98700"/>
            <a:ext cx="264900" cy="4566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4"/>
          <p:cNvSpPr/>
          <p:nvPr/>
        </p:nvSpPr>
        <p:spPr>
          <a:xfrm>
            <a:off x="5618075" y="555425"/>
            <a:ext cx="297900" cy="10326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4"/>
          <p:cNvSpPr txBox="1"/>
          <p:nvPr/>
        </p:nvSpPr>
        <p:spPr>
          <a:xfrm>
            <a:off x="6002050" y="763925"/>
            <a:ext cx="2929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Students with disabilities who need some additional support</a:t>
            </a:r>
            <a:endParaRPr/>
          </a:p>
        </p:txBody>
      </p:sp>
      <p:sp>
        <p:nvSpPr>
          <p:cNvPr id="73" name="Google Shape;73;p14"/>
          <p:cNvSpPr txBox="1"/>
          <p:nvPr/>
        </p:nvSpPr>
        <p:spPr>
          <a:xfrm>
            <a:off x="6002050" y="14550"/>
            <a:ext cx="2929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Learners with significant Physical, emotional or cognitive disabilities</a:t>
            </a:r>
            <a:endParaRPr/>
          </a:p>
        </p:txBody>
      </p:sp>
      <p:pic>
        <p:nvPicPr>
          <p:cNvPr id="74" name="Google Shape;74;p14"/>
          <p:cNvPicPr preferRelativeResize="0"/>
          <p:nvPr/>
        </p:nvPicPr>
        <p:blipFill rotWithShape="1">
          <a:blip r:embed="rId4">
            <a:alphaModFix/>
          </a:blip>
          <a:srcRect b="0" l="0" r="10992" t="0"/>
          <a:stretch/>
        </p:blipFill>
        <p:spPr>
          <a:xfrm>
            <a:off x="511936" y="1961425"/>
            <a:ext cx="5122624" cy="98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/>
          <p:cNvPicPr preferRelativeResize="0"/>
          <p:nvPr/>
        </p:nvPicPr>
        <p:blipFill rotWithShape="1">
          <a:blip r:embed="rId4">
            <a:alphaModFix/>
          </a:blip>
          <a:srcRect b="0" l="45798" r="-1378" t="0"/>
          <a:stretch/>
        </p:blipFill>
        <p:spPr>
          <a:xfrm>
            <a:off x="1591175" y="2996325"/>
            <a:ext cx="3198800" cy="98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 rotWithShape="1">
          <a:blip r:embed="rId4">
            <a:alphaModFix/>
          </a:blip>
          <a:srcRect b="0" l="46680" r="0" t="0"/>
          <a:stretch/>
        </p:blipFill>
        <p:spPr>
          <a:xfrm>
            <a:off x="1656138" y="926525"/>
            <a:ext cx="3068852" cy="98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 rotWithShape="1">
          <a:blip r:embed="rId4">
            <a:alphaModFix/>
          </a:blip>
          <a:srcRect b="0" l="78077" r="0" t="0"/>
          <a:stretch/>
        </p:blipFill>
        <p:spPr>
          <a:xfrm>
            <a:off x="2442386" y="0"/>
            <a:ext cx="1261748" cy="98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 rotWithShape="1">
          <a:blip r:embed="rId4">
            <a:alphaModFix/>
          </a:blip>
          <a:srcRect b="0" l="-1106" r="76899" t="0"/>
          <a:stretch/>
        </p:blipFill>
        <p:spPr>
          <a:xfrm>
            <a:off x="2442363" y="4031225"/>
            <a:ext cx="1393148" cy="98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Students Who Are Highly Capable</a:t>
            </a:r>
            <a:endParaRPr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6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212121"/>
                </a:solidFill>
                <a:latin typeface="Bitter"/>
                <a:ea typeface="Bitter"/>
                <a:cs typeface="Bitter"/>
                <a:sym typeface="Bitter"/>
              </a:rPr>
              <a:t>Students who are Highly Capable  may possess, but are not limited to, the following learning characteristics:</a:t>
            </a:r>
            <a:endParaRPr b="1" sz="1200">
              <a:solidFill>
                <a:srgbClr val="212121"/>
              </a:solidFill>
              <a:latin typeface="Bitter"/>
              <a:ea typeface="Bitter"/>
              <a:cs typeface="Bitter"/>
              <a:sym typeface="Bitter"/>
            </a:endParaRPr>
          </a:p>
          <a:p>
            <a:pPr indent="-304800" lvl="0" marL="457200" rtl="0" algn="l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  <a:buClr>
                <a:srgbClr val="212121"/>
              </a:buClr>
              <a:buSzPts val="1200"/>
              <a:buFont typeface="Bitter"/>
              <a:buAutoNum type="arabicPeriod"/>
            </a:pPr>
            <a:r>
              <a:rPr b="1" lang="en" sz="1200">
                <a:solidFill>
                  <a:srgbClr val="212121"/>
                </a:solidFill>
                <a:latin typeface="Bitter"/>
                <a:ea typeface="Bitter"/>
                <a:cs typeface="Bitter"/>
                <a:sym typeface="Bitter"/>
              </a:rPr>
              <a:t>Capacity to learn with unusual depth of understanding, to retain what has been learned, and to transfer learning to new situations;</a:t>
            </a:r>
            <a:endParaRPr b="1" sz="1200">
              <a:solidFill>
                <a:srgbClr val="212121"/>
              </a:solidFill>
              <a:latin typeface="Bitter"/>
              <a:ea typeface="Bitter"/>
              <a:cs typeface="Bitter"/>
              <a:sym typeface="Bitter"/>
            </a:endParaRPr>
          </a:p>
          <a:p>
            <a:pPr indent="-3048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200"/>
              <a:buFont typeface="Bitter"/>
              <a:buAutoNum type="arabicPeriod"/>
            </a:pPr>
            <a:r>
              <a:rPr b="1" lang="en" sz="1200">
                <a:solidFill>
                  <a:srgbClr val="212121"/>
                </a:solidFill>
                <a:latin typeface="Bitter"/>
                <a:ea typeface="Bitter"/>
                <a:cs typeface="Bitter"/>
                <a:sym typeface="Bitter"/>
              </a:rPr>
              <a:t>Capacity and willingness to deal with increasing levels of abstraction and complexity earlier than their chronological peers;</a:t>
            </a:r>
            <a:endParaRPr b="1" sz="1200">
              <a:solidFill>
                <a:srgbClr val="212121"/>
              </a:solidFill>
              <a:latin typeface="Bitter"/>
              <a:ea typeface="Bitter"/>
              <a:cs typeface="Bitter"/>
              <a:sym typeface="Bitter"/>
            </a:endParaRPr>
          </a:p>
          <a:p>
            <a:pPr indent="-3048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200"/>
              <a:buFont typeface="Bitter"/>
              <a:buAutoNum type="arabicPeriod"/>
            </a:pPr>
            <a:r>
              <a:rPr b="1" lang="en" sz="1200">
                <a:solidFill>
                  <a:srgbClr val="212121"/>
                </a:solidFill>
                <a:latin typeface="Bitter"/>
                <a:ea typeface="Bitter"/>
                <a:cs typeface="Bitter"/>
                <a:sym typeface="Bitter"/>
              </a:rPr>
              <a:t>Creative ability to make unusual connections among ideas and concepts;</a:t>
            </a:r>
            <a:endParaRPr b="1" sz="1200">
              <a:solidFill>
                <a:srgbClr val="212121"/>
              </a:solidFill>
              <a:latin typeface="Bitter"/>
              <a:ea typeface="Bitter"/>
              <a:cs typeface="Bitter"/>
              <a:sym typeface="Bitter"/>
            </a:endParaRPr>
          </a:p>
          <a:p>
            <a:pPr indent="-3048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200"/>
              <a:buFont typeface="Bitter"/>
              <a:buAutoNum type="arabicPeriod"/>
            </a:pPr>
            <a:r>
              <a:rPr b="1" lang="en" sz="1200">
                <a:solidFill>
                  <a:srgbClr val="212121"/>
                </a:solidFill>
                <a:latin typeface="Bitter"/>
                <a:ea typeface="Bitter"/>
                <a:cs typeface="Bitter"/>
                <a:sym typeface="Bitter"/>
              </a:rPr>
              <a:t>Ability to learn quickly in their area(s) of intellectual strength; and</a:t>
            </a:r>
            <a:endParaRPr b="1" sz="1200">
              <a:solidFill>
                <a:srgbClr val="212121"/>
              </a:solidFill>
              <a:latin typeface="Bitter"/>
              <a:ea typeface="Bitter"/>
              <a:cs typeface="Bitter"/>
              <a:sym typeface="Bitter"/>
            </a:endParaRPr>
          </a:p>
          <a:p>
            <a:pPr indent="-3048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200"/>
              <a:buFont typeface="Bitter"/>
              <a:buAutoNum type="arabicPeriod"/>
            </a:pPr>
            <a:r>
              <a:rPr b="1" lang="en" sz="1200">
                <a:solidFill>
                  <a:srgbClr val="212121"/>
                </a:solidFill>
                <a:latin typeface="Bitter"/>
                <a:ea typeface="Bitter"/>
                <a:cs typeface="Bitter"/>
                <a:sym typeface="Bitter"/>
              </a:rPr>
              <a:t>Capacity for intense concentration and/or focus.</a:t>
            </a:r>
            <a:endParaRPr b="1" sz="1200">
              <a:solidFill>
                <a:srgbClr val="212121"/>
              </a:solidFill>
              <a:latin typeface="Bitter"/>
              <a:ea typeface="Bitter"/>
              <a:cs typeface="Bitter"/>
              <a:sym typeface="Bitter"/>
            </a:endParaRPr>
          </a:p>
          <a:p>
            <a:pPr indent="0" lvl="0" marL="0" rtl="0" algn="l">
              <a:lnSpc>
                <a:spcPct val="16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212121"/>
                </a:solidFill>
                <a:latin typeface="Bitter"/>
                <a:ea typeface="Bitter"/>
                <a:cs typeface="Bitter"/>
                <a:sym typeface="Bitter"/>
              </a:rPr>
              <a:t>To be placed in the Highly Capable Program, students are referred, tested, and selected for services based on multiple criteria.</a:t>
            </a:r>
            <a:endParaRPr b="1" sz="1200">
              <a:solidFill>
                <a:srgbClr val="212121"/>
              </a:solidFill>
              <a:latin typeface="Bitter"/>
              <a:ea typeface="Bitter"/>
              <a:cs typeface="Bitter"/>
              <a:sym typeface="Bitter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Highly Capable Program Goals</a:t>
            </a:r>
            <a:endParaRPr/>
          </a:p>
        </p:txBody>
      </p:sp>
      <p:sp>
        <p:nvSpPr>
          <p:cNvPr id="90" name="Google Shape;9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Equitably identify students who have high intellectual, academic, and creative thinking potential based on district criteria;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Provide differentiated instruction appropriate to the needs of gifted learners;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Place students among their intellectual peer group;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Provide a research-based, best practices program for eligible students at each school;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Develop in students a sense of self, lifelong learning, quality production, critical/creative thinking abilities; and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Provide the skills to enhance life readiness.</a:t>
            </a:r>
            <a:endParaRPr sz="2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Highly Capable Referral/Identification Timeline</a:t>
            </a:r>
            <a:endParaRPr/>
          </a:p>
        </p:txBody>
      </p:sp>
      <p:graphicFrame>
        <p:nvGraphicFramePr>
          <p:cNvPr id="96" name="Google Shape;96;p17"/>
          <p:cNvGraphicFramePr/>
          <p:nvPr/>
        </p:nvGraphicFramePr>
        <p:xfrm>
          <a:off x="405950" y="1253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{7009F847-56C9-4EF5-BA47-C6B435CE8CAE}</a:tableStyleId>
              </a:tblPr>
              <a:tblGrid>
                <a:gridCol w="5375700"/>
                <a:gridCol w="3050650"/>
              </a:tblGrid>
              <a:tr h="3578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Highly Capable Program referral window open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CogAt screener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CogAt test permission forms due 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CogAt testing 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Multidisciplinary Selection Team (MDST) meets to review data and testing results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Send notifications to parents of student identified for Highly Capable Program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January 18 – February 1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February 15 – 26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March 5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March 15 – 26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April 22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May 3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Highly Capable Referral/Identification Timeline</a:t>
            </a:r>
            <a:endParaRPr/>
          </a:p>
        </p:txBody>
      </p:sp>
      <p:graphicFrame>
        <p:nvGraphicFramePr>
          <p:cNvPr id="102" name="Google Shape;102;p18"/>
          <p:cNvGraphicFramePr/>
          <p:nvPr/>
        </p:nvGraphicFramePr>
        <p:xfrm>
          <a:off x="405950" y="1253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{7009F847-56C9-4EF5-BA47-C6B435CE8CAE}</a:tableStyleId>
              </a:tblPr>
              <a:tblGrid>
                <a:gridCol w="5375700"/>
                <a:gridCol w="3050650"/>
              </a:tblGrid>
              <a:tr h="3578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Appeal Window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MDST review of appeals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Results of appeals process communicated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to families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Schools notified of all newly identified students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May 24 – June 4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June 7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June 8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June 11</a:t>
                      </a:r>
                      <a:endParaRPr b="1" sz="1800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l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Cognitive Abilities Test (CogAt) -- Screeners and Full Test</a:t>
            </a:r>
            <a:endParaRPr/>
          </a:p>
        </p:txBody>
      </p:sp>
      <p:sp>
        <p:nvSpPr>
          <p:cNvPr id="108" name="Google Shape;108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CogAt screener for: </a:t>
            </a:r>
            <a:endParaRPr sz="21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all kindergarteners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all new to Woodland 1-4 graders, and 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all referred students</a:t>
            </a:r>
            <a:endParaRPr sz="17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CogAt full test for:</a:t>
            </a:r>
            <a:endParaRPr sz="21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Previously identified 4th grade students</a:t>
            </a:r>
            <a:endParaRPr sz="17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Multi-District Selection Team (MDST)</a:t>
            </a:r>
            <a:endParaRPr/>
          </a:p>
        </p:txBody>
      </p:sp>
      <p:sp>
        <p:nvSpPr>
          <p:cNvPr id="114" name="Google Shape;11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School Psychologists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Teachers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Instructional Coaches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Administrators</a:t>
            </a:r>
            <a:endParaRPr sz="2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MDST Considers Each Student’s Educational Portfolio</a:t>
            </a:r>
            <a:endParaRPr/>
          </a:p>
        </p:txBody>
      </p:sp>
      <p:sp>
        <p:nvSpPr>
          <p:cNvPr id="120" name="Google Shape;120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Each student’s individual educational portfolio consists of:</a:t>
            </a:r>
            <a:endParaRPr sz="21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previous state assessments, 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Acadience, iReady reading fluency,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Classroom Based Assessments,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full or screener CoGat scores, and 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teacher, parent, and student input.</a:t>
            </a:r>
            <a:endParaRPr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